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61" r:id="rId1"/>
  </p:sldMasterIdLst>
  <p:notesMasterIdLst>
    <p:notesMasterId r:id="rId6"/>
  </p:notesMasterIdLst>
  <p:handoutMasterIdLst>
    <p:handoutMasterId r:id="rId7"/>
  </p:handout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C60"/>
    <a:srgbClr val="975BB1"/>
    <a:srgbClr val="5D3698"/>
    <a:srgbClr val="402461"/>
    <a:srgbClr val="7149D9"/>
    <a:srgbClr val="AEC2F0"/>
    <a:srgbClr val="E3BBDA"/>
    <a:srgbClr val="BB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36"/>
  </p:normalViewPr>
  <p:slideViewPr>
    <p:cSldViewPr>
      <p:cViewPr varScale="1">
        <p:scale>
          <a:sx n="139" d="100"/>
          <a:sy n="139" d="100"/>
        </p:scale>
        <p:origin x="138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A319C8D-9F26-EE42-9452-7B05151469BB}" type="datetimeFigureOut">
              <a:rPr lang="en-US"/>
              <a:pPr>
                <a:defRPr/>
              </a:pPr>
              <a:t>5/1/17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A8682B2-1C6C-C74B-A4EE-6FC6CFC5E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896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AD39181-7FE9-0D4E-A535-FFFCE9FE2734}" type="datetimeFigureOut">
              <a:rPr lang="en-US"/>
              <a:pPr>
                <a:defRPr/>
              </a:pPr>
              <a:t>5/1/17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D75F0F5-4B52-9F4F-9906-CEFADE692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32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43388"/>
            <a:ext cx="67262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4188" y="4243388"/>
            <a:ext cx="23066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2590800"/>
            <a:ext cx="6726238" cy="165893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6834188" y="2590800"/>
            <a:ext cx="2308225" cy="16589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25" y="59356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DF2BA0-465A-D144-AD2C-9CFE2112E9BB}" type="datetime1">
              <a:rPr lang="en-US" altLang="x-none"/>
              <a:pPr>
                <a:defRPr/>
              </a:pPr>
              <a:t>5/1/17</a:t>
            </a:fld>
            <a:endParaRPr lang="en-US" altLang="x-non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5663"/>
            <a:ext cx="402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2749550"/>
            <a:ext cx="1370013" cy="13573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AD2C-B376-924E-94A8-E3B70B910E7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91921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7294A8-1BE4-6A48-8AF3-AF883E39997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8830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17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3160-ED32-DD4F-96EF-F269E37E8E69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31623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" name="TextBox 9"/>
          <p:cNvSpPr txBox="1"/>
          <p:nvPr/>
        </p:nvSpPr>
        <p:spPr>
          <a:xfrm>
            <a:off x="271463" y="747713"/>
            <a:ext cx="533400" cy="585787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eaLnBrk="1" hangingPunct="1">
              <a:defRPr/>
            </a:pPr>
            <a:r>
              <a:rPr lang="en-US" sz="7200" dirty="0"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67538" y="2998788"/>
            <a:ext cx="4572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hangingPunct="1">
              <a:defRPr/>
            </a:pPr>
            <a:r>
              <a:rPr lang="en-US" sz="7200" dirty="0"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8CEC9-153A-9648-857F-9CA50442E22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6417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45720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538" y="4710113"/>
            <a:ext cx="1149350" cy="1090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17FCF-3CF9-814A-A72E-1D277ED0CE2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6563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4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ectangle 1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48007-B0D6-5D42-9973-EB95209509C3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1057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13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Date Placeholder 2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3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7CC61-5851-B74C-B0D6-1D4B7683397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030580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60D00-65AF-1247-B35E-BEBC23CBE3F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7164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4575175" y="2747963"/>
            <a:ext cx="6862763" cy="1366837"/>
            <a:chOff x="2281445" y="609600"/>
            <a:chExt cx="6862555" cy="1368199"/>
          </a:xfrm>
        </p:grpSpPr>
        <p:sp>
          <p:nvSpPr>
            <p:cNvPr id="5" name="Rectangle 4"/>
            <p:cNvSpPr/>
            <p:nvPr/>
          </p:nvSpPr>
          <p:spPr>
            <a:xfrm>
              <a:off x="2279857" y="611189"/>
              <a:ext cx="5286216" cy="1368200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" name="Rectangle 5"/>
            <p:cNvSpPr/>
            <p:nvPr/>
          </p:nvSpPr>
          <p:spPr>
            <a:xfrm>
              <a:off x="7708943" y="611189"/>
              <a:ext cx="1433469" cy="1368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200" y="593566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9588" y="5935663"/>
            <a:ext cx="45196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088" y="5432425"/>
            <a:ext cx="1149350" cy="1273175"/>
          </a:xfrm>
        </p:spPr>
        <p:txBody>
          <a:bodyPr anchor="t"/>
          <a:lstStyle>
            <a:lvl1pPr algn="ctr">
              <a:defRPr smtClean="0"/>
            </a:lvl1pPr>
          </a:lstStyle>
          <a:p>
            <a:pPr>
              <a:defRPr/>
            </a:pPr>
            <a:fld id="{05344B02-9CE0-9046-92FE-2CF7D8BA8084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85114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C7AED-BB93-544B-B293-1A3F521E302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713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2728913"/>
            <a:ext cx="9161463" cy="1676400"/>
            <a:chOff x="0" y="2895600"/>
            <a:chExt cx="9161969" cy="1677035"/>
          </a:xfrm>
        </p:grpSpPr>
        <p:pic>
          <p:nvPicPr>
            <p:cNvPr id="5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750" y="5935663"/>
            <a:ext cx="20574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84D1D3-2182-534C-8401-D2BC1AF5FB5B}" type="datetime1">
              <a:rPr lang="en-US" altLang="x-none"/>
              <a:pPr>
                <a:defRPr/>
              </a:pPr>
              <a:t>5/1/17</a:t>
            </a:fld>
            <a:endParaRPr lang="en-US" altLang="x-none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538" y="2870200"/>
            <a:ext cx="1149350" cy="10906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1ECDF-AE2C-9F4A-B83D-7C3FAF21AB4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2122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F6B9B-B031-0249-B0B8-2C104FF6F97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76205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8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6B0E-9791-3645-85DF-0C446F6D6A9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510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4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387B4-DDD5-FC43-AB24-816E1308F0C1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394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>
            <a:fillRect/>
          </a:stretch>
        </p:blipFill>
        <p:spPr bwMode="auto">
          <a:xfrm>
            <a:off x="7716838" y="1973263"/>
            <a:ext cx="1444625" cy="14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710488" y="609600"/>
            <a:ext cx="1433512" cy="1368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D6B60-C15A-C241-B096-2638C0C249CE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948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317D-0DF1-6646-B4B6-38680B80F23C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529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609600"/>
            <a:ext cx="9161463" cy="1676400"/>
            <a:chOff x="0" y="2895600"/>
            <a:chExt cx="9161969" cy="1677035"/>
          </a:xfrm>
        </p:grpSpPr>
        <p:pic>
          <p:nvPicPr>
            <p:cNvPr id="6" name="Picture 8" descr="HD-ShadowLong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>
              <a:fillRect/>
            </a:stretch>
          </p:blipFill>
          <p:spPr bwMode="auto">
            <a:xfrm>
              <a:off x="0" y="4251471"/>
              <a:ext cx="7644384" cy="3211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9" descr="HD-ShadowShort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>
              <a:fillRect/>
            </a:stretch>
          </p:blipFill>
          <p:spPr bwMode="auto">
            <a:xfrm>
              <a:off x="7717217" y="4259262"/>
              <a:ext cx="1444752" cy="144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0" y="2895600"/>
              <a:ext cx="7566443" cy="1368943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7710914" y="2895600"/>
              <a:ext cx="1433591" cy="136894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8F416-9D99-6B4A-BC71-3D93671B3BAF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5072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27000"/>
                <a:lumOff val="73000"/>
              </a:schemeClr>
            </a:gs>
            <a:gs pos="49000">
              <a:schemeClr val="bg2">
                <a:lumMod val="55000"/>
                <a:lumOff val="45000"/>
              </a:schemeClr>
            </a:gs>
            <a:gs pos="100000">
              <a:schemeClr val="bg2">
                <a:shade val="69000"/>
                <a:hueMod val="88000"/>
                <a:satMod val="160000"/>
                <a:lumMod val="100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>
                    <a:alpha val="1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531813" y="752475"/>
            <a:ext cx="6896100" cy="10810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2336800"/>
            <a:ext cx="6888163" cy="35988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338" y="593566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5663"/>
            <a:ext cx="48339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2475"/>
            <a:ext cx="1157288" cy="1092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36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B2849CE-75F4-A248-B1E7-D8F8F7FECAB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98" r:id="rId3"/>
    <p:sldLayoutId id="2147483999" r:id="rId4"/>
    <p:sldLayoutId id="2147484000" r:id="rId5"/>
    <p:sldLayoutId id="2147484001" r:id="rId6"/>
    <p:sldLayoutId id="2147484002" r:id="rId7"/>
    <p:sldLayoutId id="2147484003" r:id="rId8"/>
    <p:sldLayoutId id="2147484004" r:id="rId9"/>
    <p:sldLayoutId id="2147484005" r:id="rId10"/>
    <p:sldLayoutId id="2147484006" r:id="rId11"/>
    <p:sldLayoutId id="2147484007" r:id="rId12"/>
    <p:sldLayoutId id="2147484008" r:id="rId13"/>
    <p:sldLayoutId id="2147484009" r:id="rId14"/>
    <p:sldLayoutId id="2147484010" r:id="rId15"/>
    <p:sldLayoutId id="2147484011" r:id="rId16"/>
    <p:sldLayoutId id="2147484012" r:id="rId17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rebuchet MS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45000"/>
                <a:lumOff val="55000"/>
              </a:schemeClr>
            </a:gs>
            <a:gs pos="49000">
              <a:srgbClr val="975BB1">
                <a:lumMod val="94000"/>
                <a:lumOff val="6000"/>
              </a:srgbClr>
            </a:gs>
            <a:gs pos="100000">
              <a:srgbClr val="321C60">
                <a:lumMod val="88000"/>
              </a:srgb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ubtitle 4"/>
          <p:cNvSpPr>
            <a:spLocks noGrp="1"/>
          </p:cNvSpPr>
          <p:nvPr>
            <p:ph type="subTitle" idx="1"/>
          </p:nvPr>
        </p:nvSpPr>
        <p:spPr>
          <a:xfrm>
            <a:off x="609600" y="2246313"/>
            <a:ext cx="8228013" cy="1066800"/>
          </a:xfrm>
        </p:spPr>
        <p:txBody>
          <a:bodyPr/>
          <a:lstStyle/>
          <a:p>
            <a:r>
              <a:rPr lang="en-US" altLang="x-none"/>
              <a:t>A Social Studies Skill Building Program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227013" y="533400"/>
            <a:ext cx="86883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bIns="0" anchor="b"/>
          <a:lstStyle/>
          <a:p>
            <a:pPr algn="r" eaLnBrk="1" hangingPunct="1">
              <a:defRPr/>
            </a:pPr>
            <a:r>
              <a:rPr lang="en-US" sz="6600" dirty="0">
                <a:latin typeface="+mj-lt"/>
                <a:cs typeface="ＭＳ Ｐゴシック" charset="-128"/>
              </a:rPr>
              <a:t>Smart Skills Practice</a:t>
            </a:r>
          </a:p>
        </p:txBody>
      </p:sp>
      <p:sp>
        <p:nvSpPr>
          <p:cNvPr id="18437" name="Text Box 2"/>
          <p:cNvSpPr txBox="1">
            <a:spLocks noChangeArrowheads="1"/>
          </p:cNvSpPr>
          <p:nvPr/>
        </p:nvSpPr>
        <p:spPr bwMode="auto">
          <a:xfrm>
            <a:off x="6781800" y="6324600"/>
            <a:ext cx="2209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91440" bIns="9144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x-none" sz="1200" dirty="0" smtClean="0">
                <a:latin typeface="+mn-lt"/>
                <a:sym typeface="Symbol" charset="2"/>
              </a:rPr>
              <a:t> 2017</a:t>
            </a:r>
            <a:r>
              <a:rPr lang="en-US" altLang="x-none" sz="1200" dirty="0" smtClean="0">
                <a:latin typeface="+mn-lt"/>
              </a:rPr>
              <a:t> Clairmont Press, Inc. </a:t>
            </a:r>
          </a:p>
        </p:txBody>
      </p:sp>
      <p:pic>
        <p:nvPicPr>
          <p:cNvPr id="102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0" y="2743200"/>
            <a:ext cx="5524500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35" name="Group 87"/>
          <p:cNvGraphicFramePr>
            <a:graphicFrameLocks noGrp="1"/>
          </p:cNvGraphicFramePr>
          <p:nvPr/>
        </p:nvGraphicFramePr>
        <p:xfrm>
          <a:off x="609600" y="609600"/>
          <a:ext cx="7848600" cy="5559520"/>
        </p:xfrm>
        <a:graphic>
          <a:graphicData uri="http://schemas.openxmlformats.org/drawingml/2006/table">
            <a:tbl>
              <a:tblPr/>
              <a:tblGrid>
                <a:gridCol w="1570038"/>
                <a:gridCol w="1570037"/>
                <a:gridCol w="1568450"/>
                <a:gridCol w="1570038"/>
                <a:gridCol w="1570037"/>
              </a:tblGrid>
              <a:tr h="6949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Map/ Globe Skills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Charts/ Graphs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Analyzing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Artifacts 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Political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Cartoons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C/ G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C/ G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 / G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 / G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19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 / G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26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 / G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27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29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30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  <a:tr h="6949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Map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31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C/ G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Artifact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33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3BB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Timeline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34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C2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Cartoon 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Week 35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61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x-none" dirty="0"/>
              <a:t>The focus is on obtaining a mastery of the skill and further support standards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Questions </a:t>
            </a:r>
            <a:r>
              <a:rPr lang="en-US" altLang="x-none" dirty="0" smtClean="0"/>
              <a:t>promote </a:t>
            </a:r>
            <a:r>
              <a:rPr lang="en-US" altLang="x-none" dirty="0"/>
              <a:t>deeper thinking and application of skills. The DOK of questions generally increases through the week. </a:t>
            </a:r>
          </a:p>
          <a:p>
            <a:pPr>
              <a:lnSpc>
                <a:spcPct val="80000"/>
              </a:lnSpc>
            </a:pPr>
            <a:r>
              <a:rPr lang="en-US" altLang="x-none" dirty="0"/>
              <a:t>The math behind the system:</a:t>
            </a:r>
          </a:p>
          <a:p>
            <a:pPr lvl="1">
              <a:lnSpc>
                <a:spcPct val="80000"/>
              </a:lnSpc>
            </a:pPr>
            <a:r>
              <a:rPr lang="en-US" altLang="x-none" dirty="0"/>
              <a:t>5 minutes a day, 5 days a week, for 7 weeks each skill equals 2 ½ entire class periods devoted to each skill.   </a:t>
            </a:r>
          </a:p>
          <a:p>
            <a:pPr lvl="1">
              <a:lnSpc>
                <a:spcPct val="80000"/>
              </a:lnSpc>
            </a:pPr>
            <a:endParaRPr lang="en-US" altLang="x-none" sz="1900" dirty="0">
              <a:solidFill>
                <a:srgbClr val="7F7F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How the system works</a:t>
            </a:r>
          </a:p>
        </p:txBody>
      </p:sp>
      <p:sp>
        <p:nvSpPr>
          <p:cNvPr id="4098" name="Content Placeholder 4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91000"/>
          </a:xfrm>
        </p:spPr>
        <p:txBody>
          <a:bodyPr/>
          <a:lstStyle/>
          <a:p>
            <a:r>
              <a:rPr lang="en-US" altLang="x-none" sz="2000" dirty="0"/>
              <a:t>Match the current week of school with the chart on slide 2 to identify the PowerPoint to be used for the week (e.g. Week 1 is the Map 1 slide show). </a:t>
            </a:r>
          </a:p>
          <a:p>
            <a:r>
              <a:rPr lang="en-US" altLang="x-none" sz="2000" dirty="0"/>
              <a:t>E</a:t>
            </a:r>
            <a:r>
              <a:rPr lang="en-US" altLang="x-none" sz="2000" dirty="0" smtClean="0"/>
              <a:t>ach </a:t>
            </a:r>
            <a:r>
              <a:rPr lang="en-US" altLang="x-none" sz="2000" dirty="0"/>
              <a:t>day of the </a:t>
            </a:r>
            <a:r>
              <a:rPr lang="en-US" altLang="x-none" sz="2000" dirty="0" smtClean="0"/>
              <a:t>week, </a:t>
            </a:r>
            <a:r>
              <a:rPr lang="en-US" altLang="x-none" sz="2000" dirty="0"/>
              <a:t>use that week’s presentation. The slide days are easily marked and the answers are listed in the notes section of the slide. </a:t>
            </a:r>
          </a:p>
          <a:p>
            <a:r>
              <a:rPr lang="en-US" altLang="x-none" sz="2000" dirty="0"/>
              <a:t>As the week progresses the D.O.K. level of the question generally increases. By Friday, the students are usually answering DOK 3 questions. </a:t>
            </a:r>
          </a:p>
          <a:p>
            <a:r>
              <a:rPr lang="en-US" altLang="x-none" sz="2000" dirty="0"/>
              <a:t>The chart on slide 2 shows the progression. There is a five week rotation: Maps, Charts and Graphs, Analyzing Artifacts and Photographs, Timelines, and Political </a:t>
            </a:r>
            <a:r>
              <a:rPr lang="en-US" altLang="x-none" sz="2000" dirty="0" smtClean="0"/>
              <a:t>Cartoons.</a:t>
            </a:r>
            <a:endParaRPr lang="en-US" altLang="x-non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340</TotalTime>
  <Words>375</Words>
  <Application>Microsoft Macintosh PowerPoint</Application>
  <PresentationFormat>On-screen Show (4:3)</PresentationFormat>
  <Paragraphs>90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ＭＳ Ｐゴシック</vt:lpstr>
      <vt:lpstr>Symbol</vt:lpstr>
      <vt:lpstr>Trebuchet MS</vt:lpstr>
      <vt:lpstr>Berlin</vt:lpstr>
      <vt:lpstr>PowerPoint Presentation</vt:lpstr>
      <vt:lpstr>PowerPoint Presentation</vt:lpstr>
      <vt:lpstr>Overview</vt:lpstr>
      <vt:lpstr>How the system works</vt:lpstr>
    </vt:vector>
  </TitlesOfParts>
  <Manager/>
  <Company>(c) 2017 Clairmont Press, Inc. </Company>
  <LinksUpToDate>false</LinksUpToDate>
  <SharedDoc>false</SharedDoc>
  <HyperlinkBase/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Skills Overview</dc:title>
  <dc:subject/>
  <dc:creator/>
  <cp:keywords/>
  <dc:description/>
  <cp:lastModifiedBy>Mullins, Emmett</cp:lastModifiedBy>
  <cp:revision>16</cp:revision>
  <dcterms:created xsi:type="dcterms:W3CDTF">2011-01-11T20:54:50Z</dcterms:created>
  <dcterms:modified xsi:type="dcterms:W3CDTF">2017-05-01T10:17:45Z</dcterms:modified>
  <cp:category/>
</cp:coreProperties>
</file>